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64" r:id="rId5"/>
    <p:sldId id="258" r:id="rId6"/>
    <p:sldId id="263" r:id="rId7"/>
    <p:sldId id="265" r:id="rId8"/>
    <p:sldId id="266" r:id="rId9"/>
    <p:sldId id="267" r:id="rId10"/>
    <p:sldId id="271" r:id="rId11"/>
    <p:sldId id="272" r:id="rId12"/>
    <p:sldId id="274" r:id="rId13"/>
    <p:sldId id="273" r:id="rId14"/>
    <p:sldId id="269" r:id="rId15"/>
    <p:sldId id="276" r:id="rId16"/>
    <p:sldId id="270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15">
          <p15:clr>
            <a:srgbClr val="A4A3A4"/>
          </p15:clr>
        </p15:guide>
        <p15:guide id="2" orient="horz" pos="2287">
          <p15:clr>
            <a:srgbClr val="A4A3A4"/>
          </p15:clr>
        </p15:guide>
        <p15:guide id="3" orient="horz" pos="3767">
          <p15:clr>
            <a:srgbClr val="A4A3A4"/>
          </p15:clr>
        </p15:guide>
        <p15:guide id="4" orient="horz" pos="3420">
          <p15:clr>
            <a:srgbClr val="A4A3A4"/>
          </p15:clr>
        </p15:guide>
        <p15:guide id="5" orient="horz" pos="1107">
          <p15:clr>
            <a:srgbClr val="A4A3A4"/>
          </p15:clr>
        </p15:guide>
        <p15:guide id="6" orient="horz" pos="813">
          <p15:clr>
            <a:srgbClr val="A4A3A4"/>
          </p15:clr>
        </p15:guide>
        <p15:guide id="7" pos="2774">
          <p15:clr>
            <a:srgbClr val="A4A3A4"/>
          </p15:clr>
        </p15:guide>
        <p15:guide id="8" pos="4390">
          <p15:clr>
            <a:srgbClr val="A4A3A4"/>
          </p15:clr>
        </p15:guide>
        <p15:guide id="9" pos="2879">
          <p15:clr>
            <a:srgbClr val="A4A3A4"/>
          </p15:clr>
        </p15:guide>
        <p15:guide id="10" pos="2963">
          <p15:clr>
            <a:srgbClr val="A4A3A4"/>
          </p15:clr>
        </p15:guide>
        <p15:guide id="11" pos="2077">
          <p15:clr>
            <a:srgbClr val="A4A3A4"/>
          </p15:clr>
        </p15:guide>
        <p15:guide id="12" pos="2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975781"/>
            <a:ext cx="4075670" cy="530481"/>
          </a:xfrm>
        </p:spPr>
        <p:txBody>
          <a:bodyPr/>
          <a:lstStyle/>
          <a:p>
            <a:r>
              <a:rPr lang="sk-SK" dirty="0" smtClean="0"/>
              <a:t>     </a:t>
            </a:r>
            <a:r>
              <a:rPr lang="en-US" dirty="0" err="1" smtClean="0"/>
              <a:t>Krajské</a:t>
            </a:r>
            <a:r>
              <a:rPr lang="en-US" dirty="0" smtClean="0"/>
              <a:t> </a:t>
            </a:r>
            <a:r>
              <a:rPr lang="en-US" dirty="0" err="1" smtClean="0"/>
              <a:t>riaditeľstvo</a:t>
            </a:r>
            <a:r>
              <a:rPr lang="en-US" dirty="0" smtClean="0"/>
              <a:t> </a:t>
            </a:r>
            <a:r>
              <a:rPr lang="en-US" dirty="0" err="1" smtClean="0"/>
              <a:t>Hasičského</a:t>
            </a:r>
            <a:r>
              <a:rPr lang="en-US" dirty="0" smtClean="0"/>
              <a:t> a </a:t>
            </a:r>
            <a:r>
              <a:rPr lang="en-US" dirty="0" err="1" smtClean="0"/>
              <a:t>záchranného</a:t>
            </a:r>
            <a:r>
              <a:rPr lang="en-US" dirty="0" smtClean="0"/>
              <a:t> </a:t>
            </a:r>
            <a:r>
              <a:rPr lang="en-US" dirty="0" err="1" smtClean="0"/>
              <a:t>zboru</a:t>
            </a:r>
            <a:endParaRPr lang="sk-SK" dirty="0" smtClean="0"/>
          </a:p>
          <a:p>
            <a:pPr algn="l"/>
            <a:r>
              <a:rPr lang="sk-SK" dirty="0" smtClean="0"/>
              <a:t>            </a:t>
            </a:r>
            <a:r>
              <a:rPr lang="en-US" dirty="0" err="1" smtClean="0"/>
              <a:t>Vajanského</a:t>
            </a:r>
            <a:r>
              <a:rPr lang="en-US" dirty="0" smtClean="0"/>
              <a:t> 22, 917 77 </a:t>
            </a:r>
            <a:r>
              <a:rPr lang="en-US" dirty="0" err="1" smtClean="0"/>
              <a:t>Trnava</a:t>
            </a:r>
            <a:endParaRPr lang="en-US" dirty="0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28731"/>
            <a:ext cx="424580" cy="424579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5" y="5734052"/>
            <a:ext cx="1123949" cy="1123949"/>
          </a:xfrm>
          <a:prstGeom prst="rect">
            <a:avLst/>
          </a:prstGeom>
        </p:spPr>
      </p:pic>
      <p:cxnSp>
        <p:nvCxnSpPr>
          <p:cNvPr id="8" name="Straight Connector 11"/>
          <p:cNvCxnSpPr/>
          <p:nvPr/>
        </p:nvCxnSpPr>
        <p:spPr>
          <a:xfrm>
            <a:off x="996778" y="3392719"/>
            <a:ext cx="7257536" cy="0"/>
          </a:xfrm>
          <a:prstGeom prst="line">
            <a:avLst/>
          </a:prstGeom>
          <a:ln>
            <a:solidFill>
              <a:srgbClr val="FFE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5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34C7-5366-4483-8D06-812F02B0E337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Krajské riaditeľstvo Hasičského a záchranného zboru, Vajanského 22, 917 77  Trnava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30C2-A080-5942-8BEE-6BE759D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0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3E39-F77A-44DD-B168-E6C53348284F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Krajské riaditeľstvo Hasičského a záchranného zboru, Vajanského 22, 917 77  Trnava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30C2-A080-5942-8BEE-6BE759D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3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547216" y="1300309"/>
            <a:ext cx="8061325" cy="0"/>
          </a:xfrm>
          <a:prstGeom prst="line">
            <a:avLst/>
          </a:prstGeom>
          <a:ln>
            <a:solidFill>
              <a:srgbClr val="FFE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88069"/>
            <a:ext cx="4075670" cy="530481"/>
          </a:xfrm>
        </p:spPr>
        <p:txBody>
          <a:bodyPr/>
          <a:lstStyle/>
          <a:p>
            <a:r>
              <a:rPr lang="sk-SK" dirty="0" smtClean="0"/>
              <a:t>     </a:t>
            </a:r>
            <a:r>
              <a:rPr lang="en-US" dirty="0" err="1" smtClean="0"/>
              <a:t>Krajské</a:t>
            </a:r>
            <a:r>
              <a:rPr lang="en-US" dirty="0" smtClean="0"/>
              <a:t> </a:t>
            </a:r>
            <a:r>
              <a:rPr lang="en-US" dirty="0" err="1" smtClean="0"/>
              <a:t>riaditeľstvo</a:t>
            </a:r>
            <a:r>
              <a:rPr lang="en-US" dirty="0" smtClean="0"/>
              <a:t> </a:t>
            </a:r>
            <a:r>
              <a:rPr lang="en-US" dirty="0" err="1" smtClean="0"/>
              <a:t>Hasičského</a:t>
            </a:r>
            <a:r>
              <a:rPr lang="en-US" dirty="0" smtClean="0"/>
              <a:t> a </a:t>
            </a:r>
            <a:r>
              <a:rPr lang="en-US" dirty="0" err="1" smtClean="0"/>
              <a:t>záchranného</a:t>
            </a:r>
            <a:r>
              <a:rPr lang="en-US" dirty="0" smtClean="0"/>
              <a:t> </a:t>
            </a:r>
            <a:r>
              <a:rPr lang="en-US" dirty="0" err="1" smtClean="0"/>
              <a:t>zboru</a:t>
            </a:r>
            <a:endParaRPr lang="sk-SK" dirty="0" smtClean="0"/>
          </a:p>
          <a:p>
            <a:pPr algn="l"/>
            <a:r>
              <a:rPr lang="sk-SK" dirty="0" smtClean="0"/>
              <a:t>            </a:t>
            </a:r>
            <a:r>
              <a:rPr lang="en-US" dirty="0" err="1" smtClean="0"/>
              <a:t>Vajanského</a:t>
            </a:r>
            <a:r>
              <a:rPr lang="en-US" dirty="0" smtClean="0"/>
              <a:t> 22, 917 77 </a:t>
            </a:r>
            <a:r>
              <a:rPr lang="en-US" dirty="0" err="1" smtClean="0"/>
              <a:t>Trnava</a:t>
            </a:r>
            <a:endParaRPr lang="en-US" dirty="0"/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41019"/>
            <a:ext cx="424580" cy="4245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5" y="5734052"/>
            <a:ext cx="1123949" cy="11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670" y="2627529"/>
            <a:ext cx="7772400" cy="758223"/>
          </a:xfrm>
        </p:spPr>
        <p:txBody>
          <a:bodyPr anchor="t"/>
          <a:lstStyle>
            <a:lvl1pPr algn="ctr">
              <a:defRPr sz="4000" b="1" cap="all" baseline="0"/>
            </a:lvl1pPr>
          </a:lstStyle>
          <a:p>
            <a:r>
              <a:rPr lang="sk-SK" dirty="0" smtClean="0"/>
              <a:t>Ďakujem ZA pozornosť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88069"/>
            <a:ext cx="4075670" cy="530481"/>
          </a:xfrm>
        </p:spPr>
        <p:txBody>
          <a:bodyPr/>
          <a:lstStyle/>
          <a:p>
            <a:r>
              <a:rPr lang="sk-SK" dirty="0" smtClean="0"/>
              <a:t>     </a:t>
            </a:r>
            <a:r>
              <a:rPr lang="en-US" dirty="0" err="1" smtClean="0"/>
              <a:t>Krajské</a:t>
            </a:r>
            <a:r>
              <a:rPr lang="en-US" dirty="0" smtClean="0"/>
              <a:t> </a:t>
            </a:r>
            <a:r>
              <a:rPr lang="en-US" dirty="0" err="1" smtClean="0"/>
              <a:t>riaditeľstvo</a:t>
            </a:r>
            <a:r>
              <a:rPr lang="en-US" dirty="0" smtClean="0"/>
              <a:t> </a:t>
            </a:r>
            <a:r>
              <a:rPr lang="en-US" dirty="0" err="1" smtClean="0"/>
              <a:t>Hasičského</a:t>
            </a:r>
            <a:r>
              <a:rPr lang="en-US" dirty="0" smtClean="0"/>
              <a:t> a </a:t>
            </a:r>
            <a:r>
              <a:rPr lang="en-US" dirty="0" err="1" smtClean="0"/>
              <a:t>záchranného</a:t>
            </a:r>
            <a:r>
              <a:rPr lang="en-US" dirty="0" smtClean="0"/>
              <a:t> </a:t>
            </a:r>
            <a:r>
              <a:rPr lang="en-US" dirty="0" err="1" smtClean="0"/>
              <a:t>zboru</a:t>
            </a:r>
            <a:endParaRPr lang="sk-SK" dirty="0" smtClean="0"/>
          </a:p>
          <a:p>
            <a:pPr algn="l"/>
            <a:r>
              <a:rPr lang="sk-SK" dirty="0" smtClean="0"/>
              <a:t>            </a:t>
            </a:r>
            <a:r>
              <a:rPr lang="en-US" dirty="0" err="1" smtClean="0"/>
              <a:t>Vajanského</a:t>
            </a:r>
            <a:r>
              <a:rPr lang="en-US" dirty="0" smtClean="0"/>
              <a:t> 22, 917 77 </a:t>
            </a:r>
            <a:r>
              <a:rPr lang="en-US" dirty="0" err="1" smtClean="0"/>
              <a:t>Trnava</a:t>
            </a:r>
            <a:endParaRPr lang="en-US" dirty="0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41019"/>
            <a:ext cx="424580" cy="424579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5" y="5734052"/>
            <a:ext cx="1123949" cy="11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4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F0EE-BE36-4F9C-8310-C498EE8AFF20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Krajské riaditeľstvo Hasičského a záchranného zboru, Vajanského 22, 917 77  Trnava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30C2-A080-5942-8BEE-6BE759D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3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2256-9D80-4BFE-BE6B-BA348E8464E6}" type="datetime1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Krajské riaditeľstvo Hasičského a záchranného zboru, Vajanského 22, 917 77  Trnava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30C2-A080-5942-8BEE-6BE759D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8AB0-6FC1-4526-AE89-7D8AF0C7C892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Krajské riaditeľstvo Hasičského a záchranného zboru, Vajanského 22, 917 77  Trnava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30C2-A080-5942-8BEE-6BE759D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7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140E-903E-4634-8120-C0BC37FCBC27}" type="datetime1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Krajské riaditeľstvo Hasičského a záchranného zboru, Vajanského 22, 917 77  Trnava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30C2-A080-5942-8BEE-6BE759D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0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2212-AA78-4ED1-BC97-FD2B0DE0F926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Krajské riaditeľstvo Hasičského a záchranného zboru, Vajanského 22, 917 77  Trnava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30C2-A080-5942-8BEE-6BE759D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3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0E3D-1501-47ED-BA48-CA7E9D86649B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Krajské riaditeľstvo Hasičského a záchranného zboru, Vajanského 22, 917 77  Trnava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30C2-A080-5942-8BEE-6BE759D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7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B5338-544D-4065-903D-EF9389A7EA04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Krajské riaditeľstvo Hasičského a záchranného zboru, Vajanského 22, 917 77  Trnava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30C2-A080-5942-8BEE-6BE759D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8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6582" y="1412776"/>
            <a:ext cx="7772400" cy="1470025"/>
          </a:xfrm>
        </p:spPr>
        <p:txBody>
          <a:bodyPr>
            <a:no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</a:rPr>
              <a:t>Protipožiarna bezpečnosť pri žatevných prácach</a:t>
            </a:r>
            <a:endParaRPr lang="sk-SK" sz="54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     </a:t>
            </a:r>
            <a:r>
              <a:rPr lang="en-US" dirty="0" err="1" smtClean="0"/>
              <a:t>Krajské</a:t>
            </a:r>
            <a:r>
              <a:rPr lang="en-US" dirty="0" smtClean="0"/>
              <a:t> </a:t>
            </a:r>
            <a:r>
              <a:rPr lang="en-US" dirty="0" err="1" smtClean="0"/>
              <a:t>riaditeľstvo</a:t>
            </a:r>
            <a:r>
              <a:rPr lang="en-US" dirty="0" smtClean="0"/>
              <a:t> </a:t>
            </a:r>
            <a:r>
              <a:rPr lang="en-US" dirty="0" err="1" smtClean="0"/>
              <a:t>Hasičského</a:t>
            </a:r>
            <a:r>
              <a:rPr lang="en-US" dirty="0" smtClean="0"/>
              <a:t> a </a:t>
            </a:r>
            <a:r>
              <a:rPr lang="en-US" dirty="0" err="1" smtClean="0"/>
              <a:t>záchranného</a:t>
            </a:r>
            <a:r>
              <a:rPr lang="en-US" dirty="0" smtClean="0"/>
              <a:t> </a:t>
            </a:r>
            <a:r>
              <a:rPr lang="en-US" dirty="0" err="1" smtClean="0"/>
              <a:t>zboru</a:t>
            </a:r>
            <a:endParaRPr lang="sk-SK" dirty="0" smtClean="0"/>
          </a:p>
          <a:p>
            <a:pPr algn="l"/>
            <a:r>
              <a:rPr lang="sk-SK" dirty="0" smtClean="0"/>
              <a:t>            </a:t>
            </a:r>
            <a:r>
              <a:rPr lang="en-US" dirty="0" err="1" smtClean="0"/>
              <a:t>Vajanského</a:t>
            </a:r>
            <a:r>
              <a:rPr lang="en-US" dirty="0" smtClean="0"/>
              <a:t> 22, 917 77 </a:t>
            </a:r>
            <a:r>
              <a:rPr lang="en-US" dirty="0" err="1" smtClean="0"/>
              <a:t>Trnava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458" y="4141425"/>
            <a:ext cx="2604262" cy="1738502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3532012" y="3573016"/>
            <a:ext cx="205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/>
              <a:t>n</a:t>
            </a:r>
            <a:r>
              <a:rPr lang="sk-SK" sz="1200" dirty="0" smtClean="0"/>
              <a:t>por. Mgr. Martina Koleničová</a:t>
            </a:r>
          </a:p>
          <a:p>
            <a:pPr algn="ctr"/>
            <a:r>
              <a:rPr lang="sk-SK" sz="1200" dirty="0" smtClean="0"/>
              <a:t>OR HaZZ v Trnave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6775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800" dirty="0" smtClean="0">
                <a:solidFill>
                  <a:srgbClr val="FF0000"/>
                </a:solidFill>
              </a:rPr>
              <a:t>Skladovanie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pracovný postup, pri ktorom sa uskladňuje:</a:t>
            </a:r>
          </a:p>
          <a:p>
            <a:pPr lvl="1"/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vädnutý krm, seno, slama a iné suché steblové alebo stonkové rastliny 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sklade, halovom sklade, samostatne stojacom sklade alebo v povalovom priestore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(ďalej len „</a:t>
            </a:r>
            <a:r>
              <a:rPr lang="sk-SK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 rastlín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pPr marL="914400" lvl="2" indent="0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     </a:t>
            </a:r>
            <a:r>
              <a:rPr lang="en-US" smtClean="0"/>
              <a:t>Krajské riaditeľstvo Hasičského a záchranného zboru</a:t>
            </a:r>
            <a:endParaRPr lang="sk-SK" smtClean="0"/>
          </a:p>
          <a:p>
            <a:pPr algn="l"/>
            <a:r>
              <a:rPr lang="sk-SK" smtClean="0"/>
              <a:t>            </a:t>
            </a:r>
            <a:r>
              <a:rPr lang="en-US" smtClean="0"/>
              <a:t>Vajanského 22, 917 77 Trnava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05422"/>
            <a:ext cx="3672408" cy="233593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05422"/>
            <a:ext cx="3528392" cy="23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 fontAlgn="t"/>
            <a:r>
              <a:rPr lang="sk-SK" sz="2800" dirty="0"/>
              <a:t>Za sklad rastlín sa považuje aj </a:t>
            </a:r>
            <a:r>
              <a:rPr lang="sk-SK" sz="2800" dirty="0">
                <a:solidFill>
                  <a:srgbClr val="FF0000"/>
                </a:solidFill>
              </a:rPr>
              <a:t>stoh</a:t>
            </a:r>
            <a:r>
              <a:rPr lang="sk-SK" sz="2800" dirty="0"/>
              <a:t> - </a:t>
            </a:r>
            <a:r>
              <a:rPr lang="sk-SK" sz="2800" dirty="0" smtClean="0"/>
              <a:t>umiestňuje sa v </a:t>
            </a:r>
            <a:r>
              <a:rPr lang="sk-SK" sz="2800" dirty="0"/>
              <a:t>bezpečnostnej vzdialenosti najmenej: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713389"/>
          </a:xfrm>
        </p:spPr>
        <p:txBody>
          <a:bodyPr>
            <a:noAutofit/>
          </a:bodyPr>
          <a:lstStyle/>
          <a:p>
            <a:pPr fontAlgn="t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sk-SK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sk-S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objektov, v ktorých sa vyrábajú, spracúvajú alebo skladujú výbušniny, ľahko zápalné látky alebo horľavé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kvapaliny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sk-SK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sk-S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ostatných výrobných objektov, skladov, lesa a od krajnej koľaje železničnej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trate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verejnej komunikácie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sk-SK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okrajových budov súvislej zástavby obcí, činnej hranice skládky tuhých domových odpadov a od iného stohu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sk-SK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sk-S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elektrického vedenia vysokého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napätia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Stohy do objemu 100 m</a:t>
            </a:r>
            <a:r>
              <a:rPr lang="sk-SK" sz="20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 sa umiestňujú v bezpečnostnej vzdialenosti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najmenej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obytného objektu alebo od hospodárskeho objektu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iného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stohu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     </a:t>
            </a:r>
            <a:r>
              <a:rPr lang="en-US" dirty="0" err="1" smtClean="0"/>
              <a:t>Krajské</a:t>
            </a:r>
            <a:r>
              <a:rPr lang="en-US" dirty="0" smtClean="0"/>
              <a:t> </a:t>
            </a:r>
            <a:r>
              <a:rPr lang="en-US" dirty="0" err="1" smtClean="0"/>
              <a:t>riaditeľstvo</a:t>
            </a:r>
            <a:r>
              <a:rPr lang="en-US" dirty="0" smtClean="0"/>
              <a:t> </a:t>
            </a:r>
            <a:r>
              <a:rPr lang="en-US" dirty="0" err="1" smtClean="0"/>
              <a:t>Hasičského</a:t>
            </a:r>
            <a:r>
              <a:rPr lang="en-US" dirty="0" smtClean="0"/>
              <a:t> a </a:t>
            </a:r>
            <a:r>
              <a:rPr lang="en-US" dirty="0" err="1" smtClean="0"/>
              <a:t>záchranného</a:t>
            </a:r>
            <a:r>
              <a:rPr lang="en-US" dirty="0" smtClean="0"/>
              <a:t> </a:t>
            </a:r>
            <a:r>
              <a:rPr lang="en-US" dirty="0" err="1" smtClean="0"/>
              <a:t>zboru</a:t>
            </a:r>
            <a:endParaRPr lang="sk-SK" dirty="0" smtClean="0"/>
          </a:p>
          <a:p>
            <a:pPr algn="l"/>
            <a:r>
              <a:rPr lang="sk-SK" dirty="0" smtClean="0"/>
              <a:t>            </a:t>
            </a:r>
            <a:r>
              <a:rPr lang="en-US" dirty="0" err="1" smtClean="0"/>
              <a:t>Vajanského</a:t>
            </a:r>
            <a:r>
              <a:rPr lang="en-US" dirty="0" smtClean="0"/>
              <a:t> 22, 917 77 </a:t>
            </a:r>
            <a:r>
              <a:rPr lang="en-US" dirty="0" err="1" smtClean="0"/>
              <a:t>Trnava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7"/>
          </a:xfrm>
        </p:spPr>
        <p:txBody>
          <a:bodyPr/>
          <a:lstStyle/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stoh môže mať 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objem najviac 4000 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k-SK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jeden stoh sa posudzuje 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aj skupina stohov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, ktorých vzájomná vzdialenosť je menšia ako bezpečnostná vzdialenosť na umiestnenie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stohov a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ktorých celkový objem je najviac 4000 m</a:t>
            </a:r>
            <a:r>
              <a:rPr lang="sk-SK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     </a:t>
            </a:r>
            <a:r>
              <a:rPr lang="en-US" dirty="0" err="1" smtClean="0"/>
              <a:t>Krajské</a:t>
            </a:r>
            <a:r>
              <a:rPr lang="en-US" dirty="0" smtClean="0"/>
              <a:t> </a:t>
            </a:r>
            <a:r>
              <a:rPr lang="en-US" dirty="0" err="1" smtClean="0"/>
              <a:t>riaditeľstvo</a:t>
            </a:r>
            <a:r>
              <a:rPr lang="en-US" dirty="0" smtClean="0"/>
              <a:t> </a:t>
            </a:r>
            <a:r>
              <a:rPr lang="en-US" dirty="0" err="1" smtClean="0"/>
              <a:t>Hasičského</a:t>
            </a:r>
            <a:r>
              <a:rPr lang="en-US" dirty="0" smtClean="0"/>
              <a:t> a </a:t>
            </a:r>
            <a:r>
              <a:rPr lang="en-US" dirty="0" err="1" smtClean="0"/>
              <a:t>záchranného</a:t>
            </a:r>
            <a:r>
              <a:rPr lang="en-US" dirty="0" smtClean="0"/>
              <a:t> </a:t>
            </a:r>
            <a:r>
              <a:rPr lang="en-US" dirty="0" err="1" smtClean="0"/>
              <a:t>zboru</a:t>
            </a:r>
            <a:endParaRPr lang="sk-SK" dirty="0" smtClean="0"/>
          </a:p>
          <a:p>
            <a:pPr algn="l"/>
            <a:r>
              <a:rPr lang="sk-SK" dirty="0" smtClean="0"/>
              <a:t>            </a:t>
            </a:r>
            <a:r>
              <a:rPr lang="en-US" dirty="0" err="1" smtClean="0"/>
              <a:t>Vajanského</a:t>
            </a:r>
            <a:r>
              <a:rPr lang="en-US" dirty="0" smtClean="0"/>
              <a:t> 22, 917 77 </a:t>
            </a:r>
            <a:r>
              <a:rPr lang="en-US" dirty="0" err="1" smtClean="0"/>
              <a:t>Trnava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789040"/>
            <a:ext cx="3313663" cy="220910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470" y="3778806"/>
            <a:ext cx="3125239" cy="22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800" dirty="0" smtClean="0">
                <a:solidFill>
                  <a:srgbClr val="FF0000"/>
                </a:solidFill>
              </a:rPr>
              <a:t>Sklad rastlín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7"/>
          </a:xfrm>
        </p:spPr>
        <p:txBody>
          <a:bodyPr/>
          <a:lstStyle/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 skladoch rastlín nemožno súčasne skladovať horľavé látky a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materiál, ktorý nesúvisí s prevádzkou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skladu rastlín</a:t>
            </a:r>
          </a:p>
          <a:p>
            <a:pPr marL="457200" lvl="1" indent="0" algn="just">
              <a:buNone/>
            </a:pPr>
            <a:endParaRPr lang="sk-SK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vzdialenosti 12 m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od skladu rastlín je zakázané akýmkoľvek spôsobom zaobchádzať s otvoreným ohňom, fajčiť alebo vykonávať činnosti, ktoré môžu spôsobiť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požiar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pri vstupe a pri vjazde do skladu rastlín musia byť viditeľne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umiestnené bezpečnostné značky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ZÁKAZ FAJČENIA A POUŽÍVANIA OTVORENÉHO OHŇA a nápisy ZÁKAZ FAJČENIA A POUŽÍVANIA OTVORENÉHO OHŇA, ZÁKAZ VSTUPU NEPOVOLANÝM OSOBÁM A ZÁKAZ VJAZDU MOTOROVÝCH VOZIDIEL BEZ LAPAČOV ISKIER</a:t>
            </a: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     </a:t>
            </a:r>
            <a:r>
              <a:rPr lang="en-US" dirty="0" err="1" smtClean="0"/>
              <a:t>Krajské</a:t>
            </a:r>
            <a:r>
              <a:rPr lang="en-US" dirty="0" smtClean="0"/>
              <a:t> </a:t>
            </a:r>
            <a:r>
              <a:rPr lang="en-US" dirty="0" err="1" smtClean="0"/>
              <a:t>riaditeľstvo</a:t>
            </a:r>
            <a:r>
              <a:rPr lang="en-US" dirty="0" smtClean="0"/>
              <a:t> </a:t>
            </a:r>
            <a:r>
              <a:rPr lang="en-US" dirty="0" err="1" smtClean="0"/>
              <a:t>Hasičského</a:t>
            </a:r>
            <a:r>
              <a:rPr lang="en-US" dirty="0" smtClean="0"/>
              <a:t> a </a:t>
            </a:r>
            <a:r>
              <a:rPr lang="en-US" dirty="0" err="1" smtClean="0"/>
              <a:t>záchranného</a:t>
            </a:r>
            <a:r>
              <a:rPr lang="en-US" dirty="0" smtClean="0"/>
              <a:t> </a:t>
            </a:r>
            <a:r>
              <a:rPr lang="en-US" dirty="0" err="1" smtClean="0"/>
              <a:t>zboru</a:t>
            </a:r>
            <a:endParaRPr lang="sk-SK" dirty="0" smtClean="0"/>
          </a:p>
          <a:p>
            <a:pPr algn="l"/>
            <a:r>
              <a:rPr lang="sk-SK" dirty="0" smtClean="0"/>
              <a:t>            </a:t>
            </a:r>
            <a:r>
              <a:rPr lang="en-US" dirty="0" err="1" smtClean="0"/>
              <a:t>Vajanského</a:t>
            </a:r>
            <a:r>
              <a:rPr lang="en-US" dirty="0" smtClean="0"/>
              <a:t> 22, 917 77 </a:t>
            </a:r>
            <a:r>
              <a:rPr lang="en-US" dirty="0" err="1" smtClean="0"/>
              <a:t>Trnava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381" y="5263526"/>
            <a:ext cx="1477801" cy="147780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61" y="5229198"/>
            <a:ext cx="1108610" cy="147780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50" y="5131622"/>
            <a:ext cx="1019637" cy="16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800" dirty="0" smtClean="0">
                <a:solidFill>
                  <a:srgbClr val="FF0000"/>
                </a:solidFill>
              </a:rPr>
              <a:t>Riziká a sankcie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Za porušenie uvedených opatrení  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hrozí:</a:t>
            </a:r>
          </a:p>
          <a:p>
            <a:pPr marL="0" indent="0">
              <a:buNone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fyzickej osobe </a:t>
            </a:r>
            <a:r>
              <a:rPr lang="sk-SK" sz="2400" i="1" dirty="0">
                <a:latin typeface="Arial" panose="020B0604020202020204" pitchFamily="34" charset="0"/>
                <a:cs typeface="Arial" panose="020B0604020202020204" pitchFamily="34" charset="0"/>
              </a:rPr>
              <a:t>pokarhanie alebo pokuta </a:t>
            </a:r>
            <a:r>
              <a:rPr lang="sk-SK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331 </a:t>
            </a:r>
            <a:r>
              <a:rPr lang="sk-SK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k-SK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právnickej </a:t>
            </a:r>
            <a:r>
              <a:rPr lang="sk-SK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osobe alebo fyzickej osobe - podnikateľovi</a:t>
            </a:r>
            <a:r>
              <a:rPr lang="sk-SK" sz="2400" i="1" dirty="0">
                <a:latin typeface="Arial" panose="020B0604020202020204" pitchFamily="34" charset="0"/>
                <a:cs typeface="Arial" panose="020B0604020202020204" pitchFamily="34" charset="0"/>
              </a:rPr>
              <a:t> pokuta </a:t>
            </a:r>
            <a:r>
              <a:rPr lang="sk-SK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sk-SK" sz="2400" i="1" dirty="0">
                <a:latin typeface="Arial" panose="020B0604020202020204" pitchFamily="34" charset="0"/>
                <a:cs typeface="Arial" panose="020B0604020202020204" pitchFamily="34" charset="0"/>
              </a:rPr>
              <a:t> výšky </a:t>
            </a:r>
            <a:r>
              <a:rPr lang="sk-SK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16 596 eur</a:t>
            </a:r>
            <a:r>
              <a:rPr lang="sk-SK" sz="2400" i="1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4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     </a:t>
            </a:r>
            <a:r>
              <a:rPr lang="en-US" smtClean="0"/>
              <a:t>Krajské riaditeľstvo Hasičského a záchranného zboru</a:t>
            </a:r>
            <a:endParaRPr lang="sk-SK" smtClean="0"/>
          </a:p>
          <a:p>
            <a:pPr algn="l"/>
            <a:r>
              <a:rPr lang="sk-SK" smtClean="0"/>
              <a:t>            </a:t>
            </a:r>
            <a:r>
              <a:rPr lang="en-US" smtClean="0"/>
              <a:t>Vajanského 22, 917 77 Trnava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70541"/>
            <a:ext cx="2857499" cy="21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800" dirty="0" smtClean="0">
                <a:solidFill>
                  <a:srgbClr val="FF0000"/>
                </a:solidFill>
              </a:rPr>
              <a:t>Bezpečnostné opatrenia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>
            <a:normAutofit fontScale="925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vykonávanie pravidelnej </a:t>
            </a:r>
            <a:r>
              <a:rPr lang="sk-SK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kontroly a údržby zberovej techniky 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elektroinštalácia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, palivový systém, trecie plochy, čistota motora a tesnosť výfukového potrubia</a:t>
            </a: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dobrý 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technický stav </a:t>
            </a:r>
            <a:r>
              <a:rPr lang="sk-SK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zberových </a:t>
            </a:r>
            <a:r>
              <a:rPr lang="sk-SK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rezačiek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technický stav </a:t>
            </a:r>
            <a:r>
              <a:rPr lang="sk-SK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elektroinštalácii v skladoch objemových </a:t>
            </a:r>
            <a:r>
              <a:rPr lang="sk-SK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krmovín</a:t>
            </a:r>
            <a:endParaRPr lang="sk-SK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k-SK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stavebné</a:t>
            </a: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riešenie skladov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, najmä pokiaľ ide o delenie objektu na požiarne úseky, únikové cesty, odstupné vzdialenosti, skladovanie horľavých látok v požiarne nebezpečnom priestore a </a:t>
            </a: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podobne</a:t>
            </a: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komplexnosť a akcieschopnosť hydrantov, </a:t>
            </a:r>
            <a:r>
              <a:rPr lang="sk-SK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pripravenosť zdrojov vody na hasenie požiarov</a:t>
            </a: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akcieschopnosť hasiacich prístrojov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elkový technický stav a stav elektroinštalácie </a:t>
            </a:r>
            <a:r>
              <a:rPr lang="sk-SK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pozberových liniek </a:t>
            </a: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(údržba technických a technologických zariadení)</a:t>
            </a:r>
          </a:p>
          <a:p>
            <a:pPr marL="457200" lvl="1" indent="0" algn="just">
              <a:buNone/>
            </a:pPr>
            <a:endParaRPr lang="sk-SK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sk-SK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sk-SK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     </a:t>
            </a:r>
            <a:r>
              <a:rPr lang="en-US" smtClean="0"/>
              <a:t>Krajské riaditeľstvo Hasičského a záchranného zboru</a:t>
            </a:r>
            <a:endParaRPr lang="sk-SK" smtClean="0"/>
          </a:p>
          <a:p>
            <a:pPr algn="l"/>
            <a:r>
              <a:rPr lang="sk-SK" smtClean="0"/>
              <a:t>            </a:t>
            </a:r>
            <a:r>
              <a:rPr lang="en-US" smtClean="0"/>
              <a:t>Vajanského 22, 917 77 Trnava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188640"/>
            <a:ext cx="1296144" cy="97254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333" y="133714"/>
            <a:ext cx="1443948" cy="10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800" dirty="0" smtClean="0">
                <a:solidFill>
                  <a:srgbClr val="FF0000"/>
                </a:solidFill>
              </a:rPr>
              <a:t>Ako postupovať pri požiari?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okúste sa ho uhasiť  v zárodku, ak je to bezpečné</a:t>
            </a:r>
          </a:p>
          <a:p>
            <a:pPr marL="0" indent="0">
              <a:buNone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 nie, okamžite volajte </a:t>
            </a:r>
            <a:r>
              <a:rPr lang="sk-SK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hasičov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na čísle </a:t>
            </a:r>
            <a:r>
              <a:rPr lang="sk-SK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alebo </a:t>
            </a:r>
            <a:r>
              <a:rPr lang="sk-SK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endParaRPr lang="sk-SK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     </a:t>
            </a:r>
            <a:r>
              <a:rPr lang="en-US" smtClean="0"/>
              <a:t>Krajské riaditeľstvo Hasičského a záchranného zboru</a:t>
            </a:r>
            <a:endParaRPr lang="sk-SK" smtClean="0"/>
          </a:p>
          <a:p>
            <a:pPr algn="l"/>
            <a:r>
              <a:rPr lang="sk-SK" smtClean="0"/>
              <a:t>            </a:t>
            </a:r>
            <a:r>
              <a:rPr lang="en-US" smtClean="0"/>
              <a:t>Vajanského 22, 917 77 Trnava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45024"/>
            <a:ext cx="1543050" cy="12001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78399"/>
            <a:ext cx="1543050" cy="8667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20696"/>
            <a:ext cx="4139442" cy="27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Ďakujem za pozornosť!</a:t>
            </a:r>
          </a:p>
          <a:p>
            <a:pPr marL="0" indent="0" algn="ctr">
              <a:buNone/>
            </a:pPr>
            <a:endParaRPr lang="sk-SK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     </a:t>
            </a:r>
            <a:r>
              <a:rPr lang="en-US" smtClean="0"/>
              <a:t>Krajské riaditeľstvo Hasičského a záchranného zboru</a:t>
            </a:r>
            <a:endParaRPr lang="sk-SK" smtClean="0"/>
          </a:p>
          <a:p>
            <a:pPr algn="l"/>
            <a:r>
              <a:rPr lang="sk-SK" smtClean="0"/>
              <a:t>            </a:t>
            </a:r>
            <a:r>
              <a:rPr lang="en-US" smtClean="0"/>
              <a:t>Vajanského 22, 917 77 Trnava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284984"/>
            <a:ext cx="2997258" cy="224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k-SK" sz="2800" dirty="0" smtClean="0">
                <a:solidFill>
                  <a:srgbClr val="FF0000"/>
                </a:solidFill>
              </a:rPr>
              <a:t>Činnosti so zvýšeným nebezpečenstvom vzniku požiaru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4641381"/>
          </a:xfrm>
        </p:spPr>
        <p:txBody>
          <a:bodyPr/>
          <a:lstStyle/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 činnosti, ktoré vytvárajú zvýšené riziko možnosti vzniku požiaru pri výrobe, spracúvaní, používaní alebo skladovaní horľavých látok</a:t>
            </a:r>
          </a:p>
          <a:p>
            <a:pPr marL="0" indent="0">
              <a:buNone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sk-SK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sk-SK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sk-SK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sk-SK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zber obilnín, ich pozberová úprava a skladovanie objemových krmovín a slamy</a:t>
            </a:r>
          </a:p>
          <a:p>
            <a:pPr marL="914400" lvl="2" indent="0">
              <a:buNone/>
            </a:pPr>
            <a:endParaRPr lang="sk-SK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     </a:t>
            </a:r>
            <a:r>
              <a:rPr lang="en-US" smtClean="0"/>
              <a:t>Krajské riaditeľstvo Hasičského a záchranného zboru</a:t>
            </a:r>
            <a:endParaRPr lang="sk-SK" smtClean="0"/>
          </a:p>
          <a:p>
            <a:pPr algn="l"/>
            <a:r>
              <a:rPr lang="sk-SK" smtClean="0"/>
              <a:t>            </a:t>
            </a:r>
            <a:r>
              <a:rPr lang="en-US" smtClean="0"/>
              <a:t>Vajanského 22, 917 77 Trnava</a:t>
            </a:r>
            <a:endParaRPr lang="en-US" dirty="0"/>
          </a:p>
        </p:txBody>
      </p:sp>
      <p:pic>
        <p:nvPicPr>
          <p:cNvPr id="1026" name="Picture 2" descr="C:\Users\kolenicova3011394\Desktop\EM5C1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2366628" cy="15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39652"/>
            <a:ext cx="2448272" cy="183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800" dirty="0">
                <a:solidFill>
                  <a:srgbClr val="FF0000"/>
                </a:solidFill>
              </a:rPr>
              <a:t>Pri činnostiach spojených so zberom obilnín, s ich pozberovou úpravou a so skladovaním objemových krmovín je potrebné vykonávať tieto opatrenia:</a:t>
            </a:r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zabezpečiť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prednostný zber dozretých obilnín, najmä pri železničných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tratiach, pozemných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komunikáciách a skládkach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odpadov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     </a:t>
            </a:r>
            <a:r>
              <a:rPr lang="en-US" smtClean="0"/>
              <a:t>Krajské riaditeľstvo Hasičského a záchranného zboru</a:t>
            </a:r>
            <a:endParaRPr lang="sk-SK" smtClean="0"/>
          </a:p>
          <a:p>
            <a:pPr algn="l"/>
            <a:r>
              <a:rPr lang="sk-SK" smtClean="0"/>
              <a:t>            </a:t>
            </a:r>
            <a:r>
              <a:rPr lang="en-US" smtClean="0"/>
              <a:t>Vajanského 22, 917 77 Trnava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24" y="2924944"/>
            <a:ext cx="5004048" cy="33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odsúvať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pokosené obilie alebo slamu pri železničných tratiach do vzdialenosti najmenej 30 m od krajnej koľaje; medzi koľajami a uloženým obilím alebo slamou okrem plodín s podsevom vytvorí ochranný pás široký najmenej 10 m vo vzdialenosti 20 m od krajnej koľaje, pás skyprí a zbaví ľahko zápalných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látok</a:t>
            </a:r>
          </a:p>
          <a:p>
            <a:pPr marL="0" indent="0" algn="just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     </a:t>
            </a:r>
            <a:r>
              <a:rPr lang="en-US" smtClean="0"/>
              <a:t>Krajské riaditeľstvo Hasičského a záchranného zboru</a:t>
            </a:r>
            <a:endParaRPr lang="sk-SK" smtClean="0"/>
          </a:p>
          <a:p>
            <a:pPr algn="l"/>
            <a:r>
              <a:rPr lang="sk-SK" smtClean="0"/>
              <a:t>            </a:t>
            </a:r>
            <a:r>
              <a:rPr lang="en-US" smtClean="0"/>
              <a:t>Vajanského 22, 917 77 Trnava</a:t>
            </a:r>
            <a:endParaRPr lang="en-US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83" y="3981708"/>
            <a:ext cx="3528392" cy="198472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8" y="3933056"/>
            <a:ext cx="3293732" cy="201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4198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zabezpečiť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pri kombajnovom zbere obilnín na ploche                                                väčšej ako 10 ha mobilnú akcieschopnú cisternu s vodou                                             a traktor s pluhom, ktoré možno okamžite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použiť</a:t>
            </a:r>
          </a:p>
          <a:p>
            <a:pPr marL="0" indent="0" algn="just">
              <a:buNone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     </a:t>
            </a:r>
            <a:r>
              <a:rPr lang="en-US" smtClean="0"/>
              <a:t>Krajské riaditeľstvo Hasičského a záchranného zboru</a:t>
            </a:r>
            <a:endParaRPr lang="sk-SK" smtClean="0"/>
          </a:p>
          <a:p>
            <a:pPr algn="l"/>
            <a:r>
              <a:rPr lang="sk-SK" smtClean="0"/>
              <a:t>            </a:t>
            </a:r>
            <a:r>
              <a:rPr lang="en-US" smtClean="0"/>
              <a:t>Vajanského 22, 917 77 Trnava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0210"/>
            <a:ext cx="5313784" cy="35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vybaviť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techniku na zber a stohovanie lapačmi iskier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najmenej 1 prenosným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hasiacim prístrojom vhodného typu a pri stohovaní zabezpečiť na okamžité použitie zásobu vody najmenej 500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/>
              <a:t>										</a:t>
            </a: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     </a:t>
            </a:r>
            <a:r>
              <a:rPr lang="en-US" smtClean="0"/>
              <a:t>Krajské riaditeľstvo Hasičského a záchranného zboru</a:t>
            </a:r>
            <a:endParaRPr lang="sk-SK" smtClean="0"/>
          </a:p>
          <a:p>
            <a:pPr algn="l"/>
            <a:r>
              <a:rPr lang="sk-SK" smtClean="0"/>
              <a:t>            </a:t>
            </a:r>
            <a:r>
              <a:rPr lang="en-US" smtClean="0"/>
              <a:t>Vajanského 22, 917 77 Trnava</a:t>
            </a:r>
            <a:endParaRPr lang="en-US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8" y="3195859"/>
            <a:ext cx="3671228" cy="275342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95859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78539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udržiavať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výrobné zariadenia a stroje na zber a spracovanie obilnín a objemových krmovín v určenom technickom stave,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odstraňovať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z nich a z priestorov, kde sú umiestnené, nánosy organického prachu, ak presiahnu hrúbku, po ktorej sa môže šíriť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požiar</a:t>
            </a:r>
          </a:p>
          <a:p>
            <a:pPr marL="0" indent="0" algn="just">
              <a:buNone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     </a:t>
            </a:r>
            <a:r>
              <a:rPr lang="en-US" smtClean="0"/>
              <a:t>Krajské riaditeľstvo Hasičského a záchranného zboru</a:t>
            </a:r>
            <a:endParaRPr lang="sk-SK" smtClean="0"/>
          </a:p>
          <a:p>
            <a:pPr algn="l"/>
            <a:r>
              <a:rPr lang="sk-SK" smtClean="0"/>
              <a:t>            </a:t>
            </a:r>
            <a:r>
              <a:rPr lang="en-US" smtClean="0"/>
              <a:t>Vajanského 22, 917 77 Trnava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56993"/>
            <a:ext cx="3965716" cy="223224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37" y="3352981"/>
            <a:ext cx="2313371" cy="22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139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zabezpečiť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dodržiavanie zákazu fajčenia</a:t>
            </a:r>
          </a:p>
          <a:p>
            <a:pPr marL="0" indent="0">
              <a:buNone/>
            </a:pPr>
            <a:r>
              <a:rPr lang="sk-SK" dirty="0" smtClean="0"/>
              <a:t>							</a:t>
            </a: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     </a:t>
            </a:r>
            <a:r>
              <a:rPr lang="en-US" smtClean="0"/>
              <a:t>Krajské riaditeľstvo Hasičského a záchranného zboru</a:t>
            </a:r>
            <a:endParaRPr lang="sk-SK" smtClean="0"/>
          </a:p>
          <a:p>
            <a:pPr algn="l"/>
            <a:r>
              <a:rPr lang="sk-SK" smtClean="0"/>
              <a:t>            </a:t>
            </a:r>
            <a:r>
              <a:rPr lang="en-US" smtClean="0"/>
              <a:t>Vajanského 22, 917 77 Trnava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53" y="1844824"/>
            <a:ext cx="1746870" cy="174687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95" y="1999022"/>
            <a:ext cx="3230032" cy="216873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9040"/>
            <a:ext cx="3599283" cy="23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78539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abezpečiť dostatočným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množstvom hasiacich prostriedkov aj priestory na spracovanie a na skladovanie obilnín a objemových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krmovín</a:t>
            </a:r>
          </a:p>
          <a:p>
            <a:pPr marL="0" indent="0" algn="just">
              <a:buNone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     </a:t>
            </a:r>
            <a:r>
              <a:rPr lang="en-US" smtClean="0"/>
              <a:t>Krajské riaditeľstvo Hasičského a záchranného zboru</a:t>
            </a:r>
            <a:endParaRPr lang="sk-SK" smtClean="0"/>
          </a:p>
          <a:p>
            <a:pPr algn="l"/>
            <a:r>
              <a:rPr lang="sk-SK" smtClean="0"/>
              <a:t>            </a:t>
            </a:r>
            <a:r>
              <a:rPr lang="en-US" smtClean="0"/>
              <a:t>Vajanského 22, 917 77 Trnava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492896"/>
            <a:ext cx="1543050" cy="7905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3005674" cy="256490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17032"/>
            <a:ext cx="3815442" cy="25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_KR HaZZ_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motív_KR HaZZ_TT" id="{B23885C0-177A-4442-B84F-FE7D3A0ACFA3}" vid="{9BA20C42-A8DF-4C64-89C7-919F9643E1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motív_KR HaZZ_TT</Template>
  <TotalTime>1502</TotalTime>
  <Words>858</Words>
  <Application>Microsoft Office PowerPoint</Application>
  <PresentationFormat>Prezentácia na obrazovke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motív_KR HaZZ_TT</vt:lpstr>
      <vt:lpstr>Protipožiarna bezpečnosť pri žatevných prácach</vt:lpstr>
      <vt:lpstr>Činnosti so zvýšeným nebezpečenstvom vzniku požiaru</vt:lpstr>
      <vt:lpstr> Pri činnostiach spojených so zberom obilnín, s ich pozberovou úpravou a so skladovaním objemových krmovín je potrebné vykonávať tieto opatrenia: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Skladovanie</vt:lpstr>
      <vt:lpstr>Za sklad rastlín sa považuje aj stoh - umiestňuje sa v bezpečnostnej vzdialenosti najmenej:</vt:lpstr>
      <vt:lpstr>Prezentácia programu PowerPoint</vt:lpstr>
      <vt:lpstr>Sklad rastlín</vt:lpstr>
      <vt:lpstr>Riziká a sankcie</vt:lpstr>
      <vt:lpstr>Bezpečnostné opatrenia</vt:lpstr>
      <vt:lpstr>Ako postupovať pri požiari?</vt:lpstr>
      <vt:lpstr>Prezentácia programu PowerPoint</vt:lpstr>
    </vt:vector>
  </TitlesOfParts>
  <Company>MVSR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Protipožiarna bezpečnosť pri žatevných prácach</dc:title>
  <dc:creator>Martina Koleničová</dc:creator>
  <cp:lastModifiedBy>Martina Koleničová</cp:lastModifiedBy>
  <cp:revision>47</cp:revision>
  <dcterms:created xsi:type="dcterms:W3CDTF">2026-01-19T11:19:30Z</dcterms:created>
  <dcterms:modified xsi:type="dcterms:W3CDTF">2026-01-28T07:31:26Z</dcterms:modified>
</cp:coreProperties>
</file>